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01.07.2017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01.07.2017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4939490"/>
          </a:xfrm>
        </p:spPr>
        <p:txBody>
          <a:bodyPr>
            <a:normAutofit fontScale="90000"/>
          </a:bodyPr>
          <a:lstStyle/>
          <a:p>
            <a:r>
              <a:rPr lang="uk-UA" sz="6000" b="1" dirty="0" smtClean="0"/>
              <a:t>Тема:</a:t>
            </a:r>
            <a:br>
              <a:rPr lang="uk-UA" sz="6000" b="1" dirty="0" smtClean="0"/>
            </a:br>
            <a:r>
              <a:rPr lang="uk-UA" dirty="0" smtClean="0"/>
              <a:t/>
            </a:r>
            <a:br>
              <a:rPr lang="uk-UA" dirty="0" smtClean="0"/>
            </a:br>
            <a:r>
              <a:rPr lang="uk-UA" sz="5300" b="1" i="1" dirty="0" smtClean="0"/>
              <a:t>Модель, зосереджена на завданні соціальної роботи</a:t>
            </a:r>
            <a:br>
              <a:rPr lang="uk-UA" sz="5300" b="1" i="1" dirty="0" smtClean="0"/>
            </a:br>
            <a:r>
              <a:rPr lang="uk-UA" dirty="0" smtClean="0"/>
              <a:t/>
            </a:r>
            <a:br>
              <a:rPr lang="uk-UA" dirty="0" smtClean="0"/>
            </a:br>
            <a:r>
              <a:rPr lang="uk-UA" dirty="0" smtClean="0"/>
              <a:t/>
            </a:r>
            <a:br>
              <a:rPr lang="uk-UA" dirty="0" smtClean="0"/>
            </a:br>
            <a:endParaRPr lang="uk-UA" dirty="0"/>
          </a:p>
        </p:txBody>
      </p:sp>
      <p:sp>
        <p:nvSpPr>
          <p:cNvPr id="3" name="Выноска-облако 2"/>
          <p:cNvSpPr/>
          <p:nvPr/>
        </p:nvSpPr>
        <p:spPr>
          <a:xfrm rot="887375">
            <a:off x="4511620" y="3848869"/>
            <a:ext cx="3571900" cy="2214578"/>
          </a:xfrm>
          <a:prstGeom prst="cloudCallout">
            <a:avLst>
              <a:gd name="adj1" fmla="val -37398"/>
              <a:gd name="adj2" fmla="val 815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929354"/>
          </a:xfrm>
        </p:spPr>
        <p:txBody>
          <a:bodyPr>
            <a:normAutofit/>
          </a:bodyPr>
          <a:lstStyle/>
          <a:p>
            <a:pPr>
              <a:buNone/>
            </a:pPr>
            <a:r>
              <a:rPr lang="uk-UA" sz="3600" i="1" dirty="0" smtClean="0">
                <a:solidFill>
                  <a:srgbClr val="002060"/>
                </a:solidFill>
              </a:rPr>
              <a:t>На основі результатів перших двох стадій роботи клієнт і соціальний працівник укладають письмову угоду із зазначенням обраної для </a:t>
            </a:r>
            <a:r>
              <a:rPr lang="uk-UA" sz="3600" i="1" dirty="0" err="1" smtClean="0">
                <a:solidFill>
                  <a:srgbClr val="002060"/>
                </a:solidFill>
              </a:rPr>
              <a:t>розв</a:t>
            </a:r>
            <a:r>
              <a:rPr lang="en-US" sz="3600" i="1" dirty="0" smtClean="0">
                <a:solidFill>
                  <a:srgbClr val="002060"/>
                </a:solidFill>
              </a:rPr>
              <a:t>’</a:t>
            </a:r>
            <a:r>
              <a:rPr lang="uk-UA" sz="3600" i="1" dirty="0" err="1" smtClean="0">
                <a:solidFill>
                  <a:srgbClr val="002060"/>
                </a:solidFill>
              </a:rPr>
              <a:t>язання</a:t>
            </a:r>
            <a:r>
              <a:rPr lang="uk-UA" sz="3600" i="1" dirty="0" smtClean="0">
                <a:solidFill>
                  <a:srgbClr val="002060"/>
                </a:solidFill>
              </a:rPr>
              <a:t> проблеми,узгодженої мети  і необхідного для її реалізації часу.</a:t>
            </a:r>
            <a:endParaRPr lang="uk-UA" sz="3600" i="1" dirty="0">
              <a:solidFill>
                <a:srgbClr val="002060"/>
              </a:solidFill>
            </a:endParaRPr>
          </a:p>
        </p:txBody>
      </p:sp>
      <p:pic>
        <p:nvPicPr>
          <p:cNvPr id="4" name="Рисунок 3" descr="images.jpg"/>
          <p:cNvPicPr>
            <a:picLocks noChangeAspect="1"/>
          </p:cNvPicPr>
          <p:nvPr/>
        </p:nvPicPr>
        <p:blipFill>
          <a:blip r:embed="rId2"/>
          <a:stretch>
            <a:fillRect/>
          </a:stretch>
        </p:blipFill>
        <p:spPr>
          <a:xfrm>
            <a:off x="3214678" y="4214818"/>
            <a:ext cx="4225190" cy="2428892"/>
          </a:xfrm>
          <a:prstGeom prst="rect">
            <a:avLst/>
          </a:prstGeom>
        </p:spPr>
      </p:pic>
    </p:spTree>
  </p:cSld>
  <p:clrMapOvr>
    <a:masterClrMapping/>
  </p:clrMapOvr>
  <p:transition spd="slow">
    <p:plu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786478"/>
          </a:xfrm>
        </p:spPr>
        <p:txBody>
          <a:bodyPr>
            <a:normAutofit fontScale="92500"/>
          </a:bodyPr>
          <a:lstStyle/>
          <a:p>
            <a:pPr>
              <a:buNone/>
            </a:pPr>
            <a:r>
              <a:rPr lang="uk-UA" sz="3200" b="1" dirty="0" smtClean="0">
                <a:solidFill>
                  <a:srgbClr val="002060"/>
                </a:solidFill>
              </a:rPr>
              <a:t>Виконання завдання.</a:t>
            </a:r>
          </a:p>
          <a:p>
            <a:pPr>
              <a:buNone/>
            </a:pPr>
            <a:r>
              <a:rPr lang="uk-UA" sz="3200" i="1" dirty="0" smtClean="0">
                <a:solidFill>
                  <a:srgbClr val="002060"/>
                </a:solidFill>
              </a:rPr>
              <a:t>З</a:t>
            </a:r>
            <a:r>
              <a:rPr lang="en-US" sz="3200" i="1" dirty="0" smtClean="0">
                <a:solidFill>
                  <a:srgbClr val="002060"/>
                </a:solidFill>
              </a:rPr>
              <a:t>’</a:t>
            </a:r>
            <a:r>
              <a:rPr lang="uk-UA" sz="3200" i="1" dirty="0" err="1" smtClean="0">
                <a:solidFill>
                  <a:srgbClr val="002060"/>
                </a:solidFill>
              </a:rPr>
              <a:t>ясувавши</a:t>
            </a:r>
            <a:r>
              <a:rPr lang="uk-UA" sz="3200" i="1" dirty="0" smtClean="0">
                <a:solidFill>
                  <a:srgbClr val="002060"/>
                </a:solidFill>
              </a:rPr>
              <a:t> проблему, узгодивши мету і строки діяльності, соціальний працівник і клієнт об</a:t>
            </a:r>
            <a:r>
              <a:rPr lang="en-US" sz="3200" i="1" dirty="0" smtClean="0">
                <a:solidFill>
                  <a:srgbClr val="002060"/>
                </a:solidFill>
              </a:rPr>
              <a:t>’</a:t>
            </a:r>
            <a:r>
              <a:rPr lang="uk-UA" sz="3200" i="1" dirty="0" err="1" smtClean="0">
                <a:solidFill>
                  <a:srgbClr val="002060"/>
                </a:solidFill>
              </a:rPr>
              <a:t>єднують</a:t>
            </a:r>
            <a:r>
              <a:rPr lang="uk-UA" sz="3200" i="1" dirty="0" smtClean="0">
                <a:solidFill>
                  <a:srgbClr val="002060"/>
                </a:solidFill>
              </a:rPr>
              <a:t> свої зусилля задля її досягнення. Завдання на цьому етапі полягають а опануванні нових видів діяльності, у зміні стилю мислення та ін. Дбаючи про використання сильних сторін клієнта, враховуючи відповідність завдань діяльності його можливостям,соціальний працівник може скоригувати зміст завдань і способи їх </a:t>
            </a:r>
            <a:r>
              <a:rPr lang="uk-UA" sz="3200" i="1" dirty="0" err="1" smtClean="0">
                <a:solidFill>
                  <a:srgbClr val="002060"/>
                </a:solidFill>
              </a:rPr>
              <a:t>розв</a:t>
            </a:r>
            <a:r>
              <a:rPr lang="en-US" sz="3200" i="1" dirty="0" smtClean="0">
                <a:solidFill>
                  <a:srgbClr val="002060"/>
                </a:solidFill>
              </a:rPr>
              <a:t>’</a:t>
            </a:r>
            <a:r>
              <a:rPr lang="uk-UA" sz="3200" i="1" dirty="0" err="1" smtClean="0">
                <a:solidFill>
                  <a:srgbClr val="002060"/>
                </a:solidFill>
              </a:rPr>
              <a:t>язання</a:t>
            </a:r>
            <a:r>
              <a:rPr lang="uk-UA" sz="3200" i="1" dirty="0" smtClean="0">
                <a:solidFill>
                  <a:srgbClr val="002060"/>
                </a:solidFill>
              </a:rPr>
              <a:t>.</a:t>
            </a:r>
            <a:endParaRPr lang="uk-UA" sz="3200" i="1" dirty="0">
              <a:solidFill>
                <a:srgbClr val="002060"/>
              </a:solidFill>
            </a:endParaRPr>
          </a:p>
        </p:txBody>
      </p:sp>
    </p:spTree>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lstStyle/>
          <a:p>
            <a:pPr>
              <a:buNone/>
            </a:pPr>
            <a:r>
              <a:rPr lang="uk-UA" dirty="0" smtClean="0"/>
              <a:t> </a:t>
            </a:r>
            <a:r>
              <a:rPr lang="uk-UA" sz="2800" i="1" dirty="0" smtClean="0">
                <a:solidFill>
                  <a:srgbClr val="002060"/>
                </a:solidFill>
              </a:rPr>
              <a:t>Під час кожної зустрічі вони обговорюють виконання попередніх завдань, визначають нові. Соціальний працівник, маючи певність у досягненні успіху, повинен використовувати позитивне підкріплення. Не менш важливим є ретельний аналіз невдач, причин, що їх зумовили.</a:t>
            </a:r>
            <a:endParaRPr lang="uk-UA" sz="2800" i="1" dirty="0">
              <a:solidFill>
                <a:srgbClr val="002060"/>
              </a:solidFill>
            </a:endParaRPr>
          </a:p>
        </p:txBody>
      </p:sp>
      <p:pic>
        <p:nvPicPr>
          <p:cNvPr id="4" name="Рисунок 3" descr="39b50e27329f9ba91591708aeb2b2f6d.jpg"/>
          <p:cNvPicPr>
            <a:picLocks noChangeAspect="1"/>
          </p:cNvPicPr>
          <p:nvPr/>
        </p:nvPicPr>
        <p:blipFill>
          <a:blip r:embed="rId2"/>
          <a:stretch>
            <a:fillRect/>
          </a:stretch>
        </p:blipFill>
        <p:spPr>
          <a:xfrm>
            <a:off x="1285852" y="3357562"/>
            <a:ext cx="4714871" cy="3144017"/>
          </a:xfrm>
          <a:prstGeom prst="rect">
            <a:avLst/>
          </a:prstGeom>
        </p:spPr>
      </p:pic>
    </p:spTree>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noAutofit/>
          </a:bodyPr>
          <a:lstStyle/>
          <a:p>
            <a:pPr>
              <a:buNone/>
            </a:pPr>
            <a:r>
              <a:rPr lang="uk-UA" sz="3200" b="1" dirty="0" smtClean="0"/>
              <a:t>Формування зосередженої на завданні моделі соціальної роботи </a:t>
            </a:r>
            <a:r>
              <a:rPr lang="uk-UA" sz="3200" b="1" dirty="0" err="1" smtClean="0"/>
              <a:t>пов</a:t>
            </a:r>
            <a:r>
              <a:rPr lang="en-US" sz="3200" b="1" dirty="0" smtClean="0"/>
              <a:t>’</a:t>
            </a:r>
            <a:r>
              <a:rPr lang="uk-UA" sz="3200" b="1" dirty="0" err="1" smtClean="0"/>
              <a:t>язане</a:t>
            </a:r>
            <a:r>
              <a:rPr lang="uk-UA" sz="3200" b="1" dirty="0" smtClean="0"/>
              <a:t> з діяльністю американських дослідників Вільяма </a:t>
            </a:r>
            <a:r>
              <a:rPr lang="uk-UA" sz="3200" b="1" dirty="0" err="1" smtClean="0"/>
              <a:t>Рейда</a:t>
            </a:r>
            <a:r>
              <a:rPr lang="uk-UA" sz="3200" b="1" dirty="0" smtClean="0"/>
              <a:t>,</a:t>
            </a:r>
            <a:r>
              <a:rPr lang="uk-UA" sz="3200" b="1" dirty="0" err="1" smtClean="0"/>
              <a:t>Енн</a:t>
            </a:r>
            <a:r>
              <a:rPr lang="uk-UA" sz="3200" b="1" dirty="0" smtClean="0"/>
              <a:t> </a:t>
            </a:r>
            <a:r>
              <a:rPr lang="uk-UA" sz="3200" b="1" dirty="0" err="1" smtClean="0"/>
              <a:t>Шайн</a:t>
            </a:r>
            <a:r>
              <a:rPr lang="uk-UA" sz="3200" b="1" dirty="0" smtClean="0"/>
              <a:t>, Лори </a:t>
            </a:r>
            <a:r>
              <a:rPr lang="uk-UA" sz="3200" b="1" dirty="0" err="1" smtClean="0"/>
              <a:t>Епштейн</a:t>
            </a:r>
            <a:r>
              <a:rPr lang="uk-UA" sz="3200" b="1" dirty="0" smtClean="0"/>
              <a:t>. Вони вивчали короткострокове сплановане втручання, спрямоване на </a:t>
            </a:r>
            <a:r>
              <a:rPr lang="uk-UA" sz="3200" b="1" dirty="0" err="1" smtClean="0"/>
              <a:t>розв</a:t>
            </a:r>
            <a:r>
              <a:rPr lang="en-US" sz="3200" b="1" dirty="0" smtClean="0"/>
              <a:t>’</a:t>
            </a:r>
            <a:r>
              <a:rPr lang="uk-UA" sz="3200" b="1" dirty="0" err="1" smtClean="0"/>
              <a:t>язання</a:t>
            </a:r>
            <a:r>
              <a:rPr lang="uk-UA" sz="3200" b="1" dirty="0" smtClean="0"/>
              <a:t> конкретного завдання, а також розробили сфокусовану на завданні системну модель практики, метою якої є надання допомоги людям з життєвими негараздами.</a:t>
            </a:r>
            <a:endParaRPr lang="uk-UA" sz="3200" b="1" dirty="0"/>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normAutofit/>
          </a:bodyPr>
          <a:lstStyle/>
          <a:p>
            <a:pPr>
              <a:buNone/>
            </a:pPr>
            <a:r>
              <a:rPr lang="uk-UA" sz="3200" b="1" dirty="0" smtClean="0"/>
              <a:t>У реальній практиці американських соціальних служб ця модель утвердилась в 70-ті роки </a:t>
            </a:r>
            <a:r>
              <a:rPr lang="en-US" sz="3200" b="1" dirty="0" smtClean="0"/>
              <a:t>XX</a:t>
            </a:r>
            <a:r>
              <a:rPr lang="uk-UA" sz="3200" b="1" dirty="0" smtClean="0"/>
              <a:t> ст., а через два десятиліття вона прижилася у практиці британських фахівців.</a:t>
            </a:r>
            <a:endParaRPr lang="uk-UA" sz="3200" b="1" dirty="0"/>
          </a:p>
        </p:txBody>
      </p:sp>
      <p:pic>
        <p:nvPicPr>
          <p:cNvPr id="4" name="Рисунок 3" descr="166.jpg"/>
          <p:cNvPicPr>
            <a:picLocks noChangeAspect="1"/>
          </p:cNvPicPr>
          <p:nvPr/>
        </p:nvPicPr>
        <p:blipFill>
          <a:blip r:embed="rId2"/>
          <a:stretch>
            <a:fillRect/>
          </a:stretch>
        </p:blipFill>
        <p:spPr>
          <a:xfrm>
            <a:off x="1571604" y="3357562"/>
            <a:ext cx="4500594" cy="3155158"/>
          </a:xfrm>
          <a:prstGeom prst="rect">
            <a:avLst/>
          </a:prstGeom>
        </p:spPr>
      </p:pic>
    </p:spTree>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786478"/>
          </a:xfrm>
        </p:spPr>
        <p:txBody>
          <a:bodyPr>
            <a:normAutofit/>
          </a:bodyPr>
          <a:lstStyle/>
          <a:p>
            <a:pPr>
              <a:buNone/>
            </a:pPr>
            <a:r>
              <a:rPr lang="uk-UA" sz="3200" b="1" dirty="0" smtClean="0">
                <a:solidFill>
                  <a:srgbClr val="002060"/>
                </a:solidFill>
              </a:rPr>
              <a:t>Зосереджена на завданні модель соціальної роботи </a:t>
            </a:r>
            <a:r>
              <a:rPr lang="uk-UA" sz="3200" dirty="0" smtClean="0">
                <a:solidFill>
                  <a:srgbClr val="002060"/>
                </a:solidFill>
              </a:rPr>
              <a:t>– </a:t>
            </a:r>
            <a:r>
              <a:rPr lang="uk-UA" sz="3200" i="1" dirty="0" smtClean="0">
                <a:solidFill>
                  <a:srgbClr val="002060"/>
                </a:solidFill>
              </a:rPr>
              <a:t>модель,що передбачає комплексний підхід у соціальній роботі, основою якого є чітка послідовність процедур діагностування проблеми, робо ти над її подоланням.</a:t>
            </a:r>
          </a:p>
          <a:p>
            <a:pPr>
              <a:buNone/>
            </a:pPr>
            <a:r>
              <a:rPr lang="uk-UA" sz="3200" i="1" dirty="0" smtClean="0">
                <a:solidFill>
                  <a:srgbClr val="002060"/>
                </a:solidFill>
              </a:rPr>
              <a:t>Реалізації цієї моделі передує підготовчий період протягом якого соціальний працівник з</a:t>
            </a:r>
            <a:r>
              <a:rPr lang="en-US" sz="3200" i="1" dirty="0" smtClean="0">
                <a:solidFill>
                  <a:srgbClr val="002060"/>
                </a:solidFill>
              </a:rPr>
              <a:t>’</a:t>
            </a:r>
            <a:r>
              <a:rPr lang="uk-UA" sz="3200" i="1" dirty="0" err="1" smtClean="0">
                <a:solidFill>
                  <a:srgbClr val="002060"/>
                </a:solidFill>
              </a:rPr>
              <a:t>ясовує</a:t>
            </a:r>
            <a:r>
              <a:rPr lang="uk-UA" sz="3200" i="1" dirty="0" smtClean="0">
                <a:solidFill>
                  <a:srgbClr val="002060"/>
                </a:solidFill>
              </a:rPr>
              <a:t> необхідність, </a:t>
            </a:r>
            <a:r>
              <a:rPr lang="uk-UA" sz="3200" i="1" dirty="0" err="1" smtClean="0">
                <a:solidFill>
                  <a:srgbClr val="002060"/>
                </a:solidFill>
              </a:rPr>
              <a:t>обгрунтовує</a:t>
            </a:r>
            <a:r>
              <a:rPr lang="uk-UA" sz="3200" i="1" dirty="0" smtClean="0">
                <a:solidFill>
                  <a:srgbClr val="002060"/>
                </a:solidFill>
              </a:rPr>
              <a:t> мету і зміст своєї діяльності.</a:t>
            </a:r>
            <a:endParaRPr lang="uk-UA" sz="3200" i="1" dirty="0">
              <a:solidFill>
                <a:srgbClr val="002060"/>
              </a:solidFill>
            </a:endParaRPr>
          </a:p>
        </p:txBody>
      </p:sp>
    </p:spTree>
  </p:cSld>
  <p:clrMapOvr>
    <a:masterClrMapping/>
  </p:clrMapOvr>
  <p:transition spd="slow">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395930"/>
          </a:xfrm>
        </p:spPr>
        <p:txBody>
          <a:bodyPr/>
          <a:lstStyle/>
          <a:p>
            <a:pPr>
              <a:buNone/>
            </a:pPr>
            <a:r>
              <a:rPr lang="uk-UA" sz="3200" b="1" dirty="0" smtClean="0"/>
              <a:t>Етапи вивчення проблеми:</a:t>
            </a:r>
          </a:p>
          <a:p>
            <a:pPr>
              <a:buNone/>
            </a:pPr>
            <a:endParaRPr lang="uk-UA" dirty="0" smtClean="0"/>
          </a:p>
          <a:p>
            <a:pPr>
              <a:buNone/>
            </a:pPr>
            <a:r>
              <a:rPr lang="uk-UA" dirty="0" smtClean="0"/>
              <a:t> </a:t>
            </a:r>
            <a:r>
              <a:rPr lang="uk-UA" sz="3200" dirty="0" smtClean="0"/>
              <a:t>Сканування проблеми</a:t>
            </a:r>
          </a:p>
          <a:p>
            <a:pPr>
              <a:buNone/>
            </a:pPr>
            <a:endParaRPr lang="uk-UA" dirty="0" smtClean="0"/>
          </a:p>
          <a:p>
            <a:pPr>
              <a:buNone/>
            </a:pPr>
            <a:r>
              <a:rPr lang="uk-UA" dirty="0" smtClean="0"/>
              <a:t> </a:t>
            </a:r>
            <a:r>
              <a:rPr lang="uk-UA" sz="3200" dirty="0" smtClean="0"/>
              <a:t>Дослідження подробиць</a:t>
            </a:r>
          </a:p>
          <a:p>
            <a:pPr>
              <a:buNone/>
            </a:pPr>
            <a:endParaRPr lang="uk-UA" dirty="0" smtClean="0"/>
          </a:p>
          <a:p>
            <a:pPr>
              <a:buNone/>
            </a:pPr>
            <a:r>
              <a:rPr lang="uk-UA" dirty="0" smtClean="0"/>
              <a:t> </a:t>
            </a:r>
            <a:r>
              <a:rPr lang="uk-UA" sz="3200" dirty="0" smtClean="0"/>
              <a:t>Визначення пріоритетів </a:t>
            </a:r>
            <a:endParaRPr lang="uk-UA" sz="3200" dirty="0"/>
          </a:p>
        </p:txBody>
      </p:sp>
      <p:sp>
        <p:nvSpPr>
          <p:cNvPr id="4" name="Стрелка вниз 3"/>
          <p:cNvSpPr/>
          <p:nvPr/>
        </p:nvSpPr>
        <p:spPr>
          <a:xfrm>
            <a:off x="1928794" y="1500174"/>
            <a:ext cx="28575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Стрелка вниз 4"/>
          <p:cNvSpPr/>
          <p:nvPr/>
        </p:nvSpPr>
        <p:spPr>
          <a:xfrm>
            <a:off x="1928794" y="2500306"/>
            <a:ext cx="28575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Стрелка вниз 5"/>
          <p:cNvSpPr/>
          <p:nvPr/>
        </p:nvSpPr>
        <p:spPr>
          <a:xfrm>
            <a:off x="1928794" y="3571876"/>
            <a:ext cx="285752" cy="6429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Овальная выноска 6"/>
          <p:cNvSpPr/>
          <p:nvPr/>
        </p:nvSpPr>
        <p:spPr>
          <a:xfrm>
            <a:off x="5643570" y="3286124"/>
            <a:ext cx="2928958" cy="2500330"/>
          </a:xfrm>
          <a:prstGeom prst="wedgeEllipseCallout">
            <a:avLst>
              <a:gd name="adj1" fmla="val -47540"/>
              <a:gd name="adj2" fmla="val 835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slow">
    <p:pull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lstStyle/>
          <a:p>
            <a:pPr>
              <a:buNone/>
            </a:pPr>
            <a:r>
              <a:rPr lang="uk-UA" dirty="0" smtClean="0"/>
              <a:t> </a:t>
            </a:r>
            <a:r>
              <a:rPr lang="uk-UA" sz="3200" b="1" i="1" dirty="0" smtClean="0">
                <a:solidFill>
                  <a:srgbClr val="002060"/>
                </a:solidFill>
              </a:rPr>
              <a:t>Сканування проблем </a:t>
            </a:r>
            <a:r>
              <a:rPr lang="uk-UA" sz="3200" i="1" dirty="0" smtClean="0">
                <a:solidFill>
                  <a:srgbClr val="002060"/>
                </a:solidFill>
              </a:rPr>
              <a:t>допомагає зрозуміти труднощі клієнта  без уточнення деталей і пропозицій щодо їх </a:t>
            </a:r>
            <a:r>
              <a:rPr lang="uk-UA" sz="3200" i="1" dirty="0" err="1" smtClean="0">
                <a:solidFill>
                  <a:srgbClr val="002060"/>
                </a:solidFill>
              </a:rPr>
              <a:t>розв</a:t>
            </a:r>
            <a:r>
              <a:rPr lang="en-US" sz="3200" i="1" dirty="0" smtClean="0">
                <a:solidFill>
                  <a:srgbClr val="002060"/>
                </a:solidFill>
              </a:rPr>
              <a:t>’</a:t>
            </a:r>
            <a:r>
              <a:rPr lang="uk-UA" sz="3200" i="1" dirty="0" err="1" smtClean="0">
                <a:solidFill>
                  <a:srgbClr val="002060"/>
                </a:solidFill>
              </a:rPr>
              <a:t>язання</a:t>
            </a:r>
            <a:r>
              <a:rPr lang="uk-UA" sz="3200" i="1" dirty="0" smtClean="0">
                <a:solidFill>
                  <a:srgbClr val="002060"/>
                </a:solidFill>
              </a:rPr>
              <a:t>. До уваги беруть усю інформацію, навіть якщо вона, на перший погляд, не стосується соціальної роботи. Спеціалісти, які займаються скануванням проблем, повинні вміти добувати інформацію, допомагати клієнту вільно висловлювати свої думки.</a:t>
            </a:r>
            <a:endParaRPr lang="uk-UA" sz="3200" i="1" dirty="0">
              <a:solidFill>
                <a:srgbClr val="002060"/>
              </a:solidFill>
            </a:endParaRPr>
          </a:p>
        </p:txBody>
      </p:sp>
    </p:spTree>
  </p:cSld>
  <p:clrMapOvr>
    <a:masterClrMapping/>
  </p:clrMapOvr>
  <p:transition spd="slow">
    <p:check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8229600" cy="5395930"/>
          </a:xfrm>
        </p:spPr>
        <p:txBody>
          <a:bodyPr>
            <a:normAutofit/>
          </a:bodyPr>
          <a:lstStyle/>
          <a:p>
            <a:pPr>
              <a:buNone/>
            </a:pPr>
            <a:r>
              <a:rPr lang="uk-UA" sz="3200" b="1" i="1" dirty="0" smtClean="0">
                <a:solidFill>
                  <a:srgbClr val="002060"/>
                </a:solidFill>
              </a:rPr>
              <a:t>Дослідження подробиць </a:t>
            </a:r>
            <a:r>
              <a:rPr lang="uk-UA" sz="3200" i="1" dirty="0" smtClean="0">
                <a:solidFill>
                  <a:srgbClr val="002060"/>
                </a:solidFill>
              </a:rPr>
              <a:t>здійснюється за допомогою відкритих запитань і відповідей на них. Під час цієї роботи окремі проблеми можуть втратити свою значущість або розпастися на кілька інших.</a:t>
            </a:r>
          </a:p>
          <a:p>
            <a:pPr>
              <a:buNone/>
            </a:pPr>
            <a:r>
              <a:rPr lang="uk-UA" sz="3200" i="1" dirty="0" smtClean="0">
                <a:solidFill>
                  <a:srgbClr val="002060"/>
                </a:solidFill>
              </a:rPr>
              <a:t>Головне на цьому етапі – неухильно дотримуватися обраного відповідно до мети напряму дослідження.</a:t>
            </a:r>
            <a:endParaRPr lang="uk-UA" sz="3200" i="1" dirty="0">
              <a:solidFill>
                <a:srgbClr val="002060"/>
              </a:solidFill>
            </a:endParaRPr>
          </a:p>
        </p:txBody>
      </p:sp>
      <p:pic>
        <p:nvPicPr>
          <p:cNvPr id="4" name="Рисунок 3" descr="20130611163914.png"/>
          <p:cNvPicPr>
            <a:picLocks noChangeAspect="1"/>
          </p:cNvPicPr>
          <p:nvPr/>
        </p:nvPicPr>
        <p:blipFill>
          <a:blip r:embed="rId2"/>
          <a:stretch>
            <a:fillRect/>
          </a:stretch>
        </p:blipFill>
        <p:spPr>
          <a:xfrm>
            <a:off x="6215074" y="5072074"/>
            <a:ext cx="2000264" cy="1643074"/>
          </a:xfrm>
          <a:prstGeom prst="rect">
            <a:avLst/>
          </a:prstGeom>
        </p:spPr>
      </p:pic>
    </p:spTree>
  </p:cSld>
  <p:clrMapOvr>
    <a:masterClrMapping/>
  </p:clrMapOvr>
  <p:transition spd="slow">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467368"/>
          </a:xfrm>
        </p:spPr>
        <p:txBody>
          <a:bodyPr>
            <a:normAutofit fontScale="92500" lnSpcReduction="10000"/>
          </a:bodyPr>
          <a:lstStyle/>
          <a:p>
            <a:pPr>
              <a:buNone/>
            </a:pPr>
            <a:r>
              <a:rPr lang="uk-UA" sz="3200" b="1" i="1" dirty="0" smtClean="0">
                <a:solidFill>
                  <a:srgbClr val="002060"/>
                </a:solidFill>
              </a:rPr>
              <a:t>Визначення пріоритетів</a:t>
            </a:r>
            <a:r>
              <a:rPr lang="uk-UA" sz="3200" i="1" dirty="0" smtClean="0">
                <a:solidFill>
                  <a:srgbClr val="002060"/>
                </a:solidFill>
              </a:rPr>
              <a:t>. Після докладного розгляду проблем необхідно їх </a:t>
            </a:r>
            <a:r>
              <a:rPr lang="uk-UA" sz="3200" i="1" dirty="0" err="1" smtClean="0">
                <a:solidFill>
                  <a:srgbClr val="002060"/>
                </a:solidFill>
              </a:rPr>
              <a:t>ранжувати</a:t>
            </a:r>
            <a:r>
              <a:rPr lang="uk-UA" sz="3200" i="1" dirty="0" smtClean="0">
                <a:solidFill>
                  <a:srgbClr val="002060"/>
                </a:solidFill>
              </a:rPr>
              <a:t> і вибрати не більше трьох для конкретної роботи. Вибір пріоритетних проблем передбачає врахування їх невідкладності, наслідків загострення, шансів на пом</a:t>
            </a:r>
            <a:r>
              <a:rPr lang="en-US" sz="3200" i="1" dirty="0" smtClean="0">
                <a:solidFill>
                  <a:srgbClr val="002060"/>
                </a:solidFill>
              </a:rPr>
              <a:t>’</a:t>
            </a:r>
            <a:r>
              <a:rPr lang="uk-UA" sz="3200" i="1" dirty="0" err="1" smtClean="0">
                <a:solidFill>
                  <a:srgbClr val="002060"/>
                </a:solidFill>
              </a:rPr>
              <a:t>якшення</a:t>
            </a:r>
            <a:r>
              <a:rPr lang="uk-UA" sz="3200" i="1" dirty="0" smtClean="0">
                <a:solidFill>
                  <a:srgbClr val="002060"/>
                </a:solidFill>
              </a:rPr>
              <a:t>, здатності спеціаліста й установи надати допомогу, мотивації клієнта для роботи над проблемою, можливості неформальної підтримки, конкретності його проблеми. Важливо надавати перевагу інтересам клієнта.</a:t>
            </a:r>
            <a:endParaRPr lang="uk-UA" sz="3200" i="1" dirty="0">
              <a:solidFill>
                <a:srgbClr val="002060"/>
              </a:solidFill>
            </a:endParaRPr>
          </a:p>
        </p:txBody>
      </p:sp>
    </p:spTree>
  </p:cSld>
  <p:clrMapOvr>
    <a:masterClrMapping/>
  </p:clrMapOvr>
  <p:transition spd="slow">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643602"/>
          </a:xfrm>
        </p:spPr>
        <p:txBody>
          <a:bodyPr>
            <a:normAutofit fontScale="92500" lnSpcReduction="10000"/>
          </a:bodyPr>
          <a:lstStyle/>
          <a:p>
            <a:pPr>
              <a:buNone/>
            </a:pPr>
            <a:r>
              <a:rPr lang="uk-UA" sz="3600" b="1" dirty="0" smtClean="0">
                <a:solidFill>
                  <a:srgbClr val="002060"/>
                </a:solidFill>
              </a:rPr>
              <a:t>Узгодження мети і часових меж роботи.</a:t>
            </a:r>
          </a:p>
          <a:p>
            <a:pPr>
              <a:buNone/>
            </a:pPr>
            <a:r>
              <a:rPr lang="uk-UA" sz="3600" i="1" dirty="0" smtClean="0">
                <a:solidFill>
                  <a:srgbClr val="002060"/>
                </a:solidFill>
              </a:rPr>
              <a:t>Метою цього етапу є з</a:t>
            </a:r>
            <a:r>
              <a:rPr lang="en-US" sz="3600" i="1" dirty="0" smtClean="0">
                <a:solidFill>
                  <a:srgbClr val="002060"/>
                </a:solidFill>
              </a:rPr>
              <a:t>’</a:t>
            </a:r>
            <a:r>
              <a:rPr lang="uk-UA" sz="3600" i="1" dirty="0" err="1" smtClean="0">
                <a:solidFill>
                  <a:srgbClr val="002060"/>
                </a:solidFill>
              </a:rPr>
              <a:t>ясування</a:t>
            </a:r>
            <a:r>
              <a:rPr lang="uk-UA" sz="3600" i="1" dirty="0" smtClean="0">
                <a:solidFill>
                  <a:srgbClr val="002060"/>
                </a:solidFill>
              </a:rPr>
              <a:t> прагнень клієнта і визначення необхідного для їх задоволення часу. Соціальний працівник передусім повинен брати до уваги бажаність для клієнта мети, яка посилює його мотивацію, її практичність, відсутність загрози або шкоди для інших від її реалізації. Узгодження часових меж передбачає уточнення регулярності контактів.</a:t>
            </a:r>
          </a:p>
        </p:txBody>
      </p:sp>
      <p:sp>
        <p:nvSpPr>
          <p:cNvPr id="4" name="5-конечная звезда 3"/>
          <p:cNvSpPr/>
          <p:nvPr/>
        </p:nvSpPr>
        <p:spPr>
          <a:xfrm rot="730537">
            <a:off x="7334173" y="461247"/>
            <a:ext cx="1530132" cy="124880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ransition spd="slow">
    <p:strips dir="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214</TotalTime>
  <Words>514</Words>
  <PresentationFormat>Экран (4:3)</PresentationFormat>
  <Paragraphs>22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Тема:  Модель, зосереджена на завданні соціальної роботи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Модель, зосереджена на завданні соціальної роботи   </dc:title>
  <dc:creator>Користувач</dc:creator>
  <cp:lastModifiedBy>Користувач</cp:lastModifiedBy>
  <cp:revision>29</cp:revision>
  <dcterms:created xsi:type="dcterms:W3CDTF">2017-07-01T12:37:30Z</dcterms:created>
  <dcterms:modified xsi:type="dcterms:W3CDTF">2017-07-01T16:22:18Z</dcterms:modified>
</cp:coreProperties>
</file>